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6" r:id="rId4"/>
    <p:sldMasterId id="2147483974" r:id="rId5"/>
  </p:sldMasterIdLst>
  <p:notesMasterIdLst>
    <p:notesMasterId r:id="rId30"/>
  </p:notesMasterIdLst>
  <p:handoutMasterIdLst>
    <p:handoutMasterId r:id="rId31"/>
  </p:handoutMasterIdLst>
  <p:sldIdLst>
    <p:sldId id="256" r:id="rId6"/>
    <p:sldId id="420" r:id="rId7"/>
    <p:sldId id="421" r:id="rId8"/>
    <p:sldId id="424" r:id="rId9"/>
    <p:sldId id="423" r:id="rId10"/>
    <p:sldId id="427" r:id="rId11"/>
    <p:sldId id="426" r:id="rId12"/>
    <p:sldId id="409" r:id="rId13"/>
    <p:sldId id="410" r:id="rId14"/>
    <p:sldId id="415" r:id="rId15"/>
    <p:sldId id="428" r:id="rId16"/>
    <p:sldId id="416" r:id="rId17"/>
    <p:sldId id="411" r:id="rId18"/>
    <p:sldId id="435" r:id="rId19"/>
    <p:sldId id="412" r:id="rId20"/>
    <p:sldId id="417" r:id="rId21"/>
    <p:sldId id="429" r:id="rId22"/>
    <p:sldId id="433" r:id="rId23"/>
    <p:sldId id="434" r:id="rId24"/>
    <p:sldId id="418" r:id="rId25"/>
    <p:sldId id="414" r:id="rId26"/>
    <p:sldId id="430" r:id="rId27"/>
    <p:sldId id="431" r:id="rId28"/>
    <p:sldId id="432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736029-A33A-4090-8E3F-B7ACD4238F9F}">
          <p14:sldIdLst>
            <p14:sldId id="256"/>
            <p14:sldId id="420"/>
            <p14:sldId id="421"/>
            <p14:sldId id="424"/>
            <p14:sldId id="423"/>
            <p14:sldId id="427"/>
            <p14:sldId id="426"/>
            <p14:sldId id="409"/>
            <p14:sldId id="410"/>
            <p14:sldId id="415"/>
            <p14:sldId id="428"/>
            <p14:sldId id="416"/>
            <p14:sldId id="411"/>
            <p14:sldId id="435"/>
            <p14:sldId id="412"/>
            <p14:sldId id="417"/>
            <p14:sldId id="429"/>
            <p14:sldId id="433"/>
            <p14:sldId id="434"/>
            <p14:sldId id="418"/>
            <p14:sldId id="414"/>
            <p14:sldId id="430"/>
            <p14:sldId id="431"/>
            <p14:sldId id="432"/>
          </p14:sldIdLst>
        </p14:section>
        <p14:section name="Untitled Section" id="{EF5A2984-2328-419E-BD63-EA690BF038E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l, Wayne B" initials="wbh" lastIdx="0" clrIdx="0"/>
  <p:cmAuthor id="1" name="Sherri Johnson (US - DC)" initials="SJ" lastIdx="6" clrIdx="1"/>
  <p:cmAuthor id="2" name="Ashley Mayo" initials="AM" lastIdx="16" clrIdx="2">
    <p:extLst/>
  </p:cmAuthor>
  <p:cmAuthor id="3" name="Kailazarid Gomez Feliciano" initials="KGF" lastIdx="5" clrIdx="3">
    <p:extLst/>
  </p:cmAuthor>
  <p:cmAuthor id="4" name="Beamer, May A" initials="mb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FF00"/>
    <a:srgbClr val="0000FF"/>
    <a:srgbClr val="808080"/>
    <a:srgbClr val="CCFF33"/>
    <a:srgbClr val="E8E8F8"/>
    <a:srgbClr val="0099FF"/>
    <a:srgbClr val="FF33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937" autoAdjust="0"/>
  </p:normalViewPr>
  <p:slideViewPr>
    <p:cSldViewPr>
      <p:cViewPr>
        <p:scale>
          <a:sx n="79" d="100"/>
          <a:sy n="79" d="100"/>
        </p:scale>
        <p:origin x="-1757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5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928"/>
        <p:guide orient="horz" pos="2929"/>
        <p:guide pos="220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5294C5A-1E61-4439-A735-D2FC19AD0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0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65772F9A-DBA6-4B26-8E8D-71578B880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67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F5E992-047A-4912-8B03-A3F5D203526B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5234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of pelvic exam checklist</a:t>
            </a:r>
          </a:p>
          <a:p>
            <a:r>
              <a:rPr lang="en-US" dirty="0"/>
              <a:t>History</a:t>
            </a:r>
            <a:r>
              <a:rPr lang="en-US"/>
              <a:t> and exam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74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 of recording</a:t>
            </a:r>
            <a:r>
              <a:rPr lang="en-US" baseline="0" dirty="0" smtClean="0"/>
              <a:t> collection time</a:t>
            </a:r>
          </a:p>
          <a:p>
            <a:r>
              <a:rPr lang="en-US" baseline="0" dirty="0" smtClean="0"/>
              <a:t>Delay in collection does not impact next collection time</a:t>
            </a:r>
          </a:p>
          <a:p>
            <a:r>
              <a:rPr lang="en-US" baseline="0" dirty="0" smtClean="0"/>
              <a:t>Missed collection</a:t>
            </a:r>
          </a:p>
          <a:p>
            <a:r>
              <a:rPr lang="en-US" baseline="0" dirty="0" smtClean="0"/>
              <a:t>Discussion if mock run performed: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dirty="0" smtClean="0"/>
              <a:t>Performed at each designated time-point.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dirty="0" smtClean="0"/>
              <a:t>Instruct the patient on how to collect the sample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400" dirty="0" smtClean="0"/>
              <a:t>Use Illustration found in the Study Implementation Materials to help explain process.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kern="0" dirty="0" smtClean="0"/>
              <a:t>Site has option to have staff or participant break shaft.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kern="0" dirty="0" smtClean="0"/>
              <a:t>Everything gets placed back into the bag </a:t>
            </a:r>
            <a:r>
              <a:rPr lang="en-US" sz="2800" kern="0" dirty="0" smtClean="0">
                <a:solidFill>
                  <a:srgbClr val="C00000"/>
                </a:solidFill>
              </a:rPr>
              <a:t>(you may want to remove trash cans from patient area).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kern="0" dirty="0" smtClean="0"/>
              <a:t>Make sure cap is on </a:t>
            </a:r>
            <a:r>
              <a:rPr lang="en-US" sz="2800" kern="0" dirty="0" smtClean="0">
                <a:solidFill>
                  <a:srgbClr val="C00000"/>
                </a:solidFill>
              </a:rPr>
              <a:t>tight!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kern="0" dirty="0" smtClean="0">
                <a:solidFill>
                  <a:srgbClr val="C00000"/>
                </a:solidFill>
              </a:rPr>
              <a:t>If a swab hits the ground, or the shaft is splintered, have a back-up kit ready.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5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Required</a:t>
            </a:r>
            <a:r>
              <a:rPr lang="en-US" baseline="0" dirty="0" smtClean="0"/>
              <a:t> samples listed</a:t>
            </a:r>
          </a:p>
          <a:p>
            <a:r>
              <a:rPr lang="en-US" baseline="0" dirty="0" smtClean="0"/>
              <a:t>Blood draw is moved to just prior to randomization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01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 of recording</a:t>
            </a:r>
            <a:r>
              <a:rPr lang="en-US" baseline="0" dirty="0" smtClean="0"/>
              <a:t> collection time</a:t>
            </a:r>
          </a:p>
          <a:p>
            <a:r>
              <a:rPr lang="en-US" baseline="0" dirty="0" smtClean="0"/>
              <a:t>Delay in collection does not impact next collection time</a:t>
            </a:r>
          </a:p>
          <a:p>
            <a:r>
              <a:rPr lang="en-US" baseline="0" dirty="0" smtClean="0"/>
              <a:t>Missed collection</a:t>
            </a:r>
          </a:p>
          <a:p>
            <a:r>
              <a:rPr lang="en-US" baseline="0" dirty="0" smtClean="0"/>
              <a:t>Discussion if mock run performed: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dirty="0" smtClean="0"/>
              <a:t>Performed at each designated time-point.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dirty="0" smtClean="0"/>
              <a:t>Instruct the patient on how to collect the sample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400" dirty="0" smtClean="0"/>
              <a:t>Use Illustration found in the Study Implementation Materials to help explain process.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kern="0" dirty="0" smtClean="0"/>
              <a:t>Site has option to have staff or participant break shaft.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kern="0" dirty="0" smtClean="0"/>
              <a:t>Everything gets placed back into the bag </a:t>
            </a:r>
            <a:r>
              <a:rPr lang="en-US" sz="2800" kern="0" dirty="0" smtClean="0">
                <a:solidFill>
                  <a:srgbClr val="C00000"/>
                </a:solidFill>
              </a:rPr>
              <a:t>(you may want to remove trash cans from patient area).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kern="0" dirty="0" smtClean="0"/>
              <a:t>Make sure cap is on </a:t>
            </a:r>
            <a:r>
              <a:rPr lang="en-US" sz="2800" kern="0" dirty="0" smtClean="0">
                <a:solidFill>
                  <a:srgbClr val="C00000"/>
                </a:solidFill>
              </a:rPr>
              <a:t>tight!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♦"/>
            </a:pPr>
            <a:r>
              <a:rPr lang="en-US" sz="2800" kern="0" dirty="0" smtClean="0">
                <a:solidFill>
                  <a:srgbClr val="C00000"/>
                </a:solidFill>
              </a:rPr>
              <a:t>If a swab hits the ground, or the shaft is splintered, have a back-up kit ready.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5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site to what extent will the site help the participant before and after the collection.</a:t>
            </a:r>
          </a:p>
          <a:p>
            <a:r>
              <a:rPr lang="en-US" baseline="0" dirty="0" smtClean="0"/>
              <a:t>(2) shouldn’t have writing on the bag unless it is written BEFORE the weight is taken.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(3) Also unscrew the top from the </a:t>
            </a:r>
            <a:r>
              <a:rPr lang="en-US" baseline="0" dirty="0" err="1" smtClean="0"/>
              <a:t>cryovial</a:t>
            </a:r>
            <a:r>
              <a:rPr lang="en-US" baseline="0" dirty="0" smtClean="0"/>
              <a:t> – will a rack be available/necessary?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Completed SCHARP label should be on the </a:t>
            </a:r>
            <a:r>
              <a:rPr lang="en-US" baseline="0" dirty="0" err="1" smtClean="0"/>
              <a:t>cryovial</a:t>
            </a:r>
            <a:r>
              <a:rPr lang="en-US" baseline="0" dirty="0" smtClean="0"/>
              <a:t> before pre-weigh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(4) Do not throw out swab packaging – do not have a garbage can in the room?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(6) Will the next step be (7) participant hand clinic/lab staff the tube/swab ensemble? Or (8) carefully break off the shaft on their own?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(9) Screwed on tight immediately.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(10) Should include swab packaging, swab shaft and tightly screwed </a:t>
            </a:r>
            <a:r>
              <a:rPr lang="en-US" baseline="0" dirty="0" err="1" smtClean="0"/>
              <a:t>cryovial</a:t>
            </a:r>
            <a:r>
              <a:rPr lang="en-US" baseline="0" dirty="0" smtClean="0"/>
              <a:t> containing swab.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safety</a:t>
            </a:r>
            <a:r>
              <a:rPr lang="en-US" baseline="0" dirty="0" smtClean="0"/>
              <a:t> PPE</a:t>
            </a: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Protect against aerosol, bleach/autoclave or one time use containers</a:t>
            </a:r>
          </a:p>
          <a:p>
            <a:r>
              <a:rPr lang="en-US" dirty="0" smtClean="0"/>
              <a:t>Discard liquid</a:t>
            </a:r>
            <a:r>
              <a:rPr lang="en-US" baseline="0" dirty="0" smtClean="0"/>
              <a:t> rinse appropriately (e.g. toilet)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4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dry ice/ethanol</a:t>
            </a:r>
            <a:r>
              <a:rPr lang="en-US" baseline="0" dirty="0" smtClean="0"/>
              <a:t> bath (possibly in </a:t>
            </a:r>
            <a:r>
              <a:rPr lang="en-US" baseline="0" dirty="0" err="1" smtClean="0"/>
              <a:t>styrofoam</a:t>
            </a:r>
            <a:r>
              <a:rPr lang="en-US" baseline="0" dirty="0" smtClean="0"/>
              <a:t> cup to minimize volume, then in ice bucket in case cup weakens)</a:t>
            </a:r>
          </a:p>
          <a:p>
            <a:r>
              <a:rPr lang="en-US" baseline="0" dirty="0" smtClean="0"/>
              <a:t>Safety: appropriate gloves, eye </a:t>
            </a:r>
            <a:r>
              <a:rPr lang="en-US" baseline="0" dirty="0" smtClean="0"/>
              <a:t>protection</a:t>
            </a:r>
          </a:p>
          <a:p>
            <a:r>
              <a:rPr lang="en-US" baseline="0" dirty="0" smtClean="0"/>
              <a:t>CX BIOPSY on a CRF?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itchFamily="18" charset="2"/>
              <a:buChar char="¨"/>
            </a:pPr>
            <a:r>
              <a:rPr lang="en-US" altLang="en-US" dirty="0" smtClean="0"/>
              <a:t>Urine</a:t>
            </a:r>
          </a:p>
          <a:p>
            <a:pPr lvl="1">
              <a:buFont typeface="Symbol" pitchFamily="18" charset="2"/>
              <a:buChar char="¨"/>
            </a:pPr>
            <a:r>
              <a:rPr lang="en-US" altLang="en-US" dirty="0" smtClean="0"/>
              <a:t>Blood specimens</a:t>
            </a:r>
          </a:p>
          <a:p>
            <a:pPr lvl="2">
              <a:buFont typeface="Symbol" pitchFamily="18" charset="2"/>
              <a:buChar char="¨"/>
            </a:pPr>
            <a:r>
              <a:rPr lang="en-US" altLang="en-US" dirty="0" smtClean="0"/>
              <a:t>HIV testing algorithm</a:t>
            </a:r>
          </a:p>
          <a:p>
            <a:pPr lvl="1">
              <a:buFont typeface="Symbol" pitchFamily="18" charset="2"/>
              <a:buChar char="¨"/>
            </a:pPr>
            <a:r>
              <a:rPr lang="en-US" altLang="en-US" dirty="0" smtClean="0"/>
              <a:t>Pelvic exam checklist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1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Hillier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6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8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4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Plasma for archive and PK, vaginal smear, </a:t>
            </a:r>
            <a:r>
              <a:rPr lang="en-US" dirty="0" err="1" smtClean="0"/>
              <a:t>vag</a:t>
            </a:r>
            <a:r>
              <a:rPr lang="en-US" dirty="0" smtClean="0"/>
              <a:t> for PK, cervical biopsy for PK, vaginal 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listed in any </a:t>
            </a:r>
            <a:r>
              <a:rPr lang="en-US" baseline="0" dirty="0" smtClean="0"/>
              <a:t>collection order</a:t>
            </a:r>
          </a:p>
          <a:p>
            <a:r>
              <a:rPr lang="en-US" baseline="0" dirty="0" smtClean="0"/>
              <a:t>LAB CHECKLIST has their collection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b="1" u="sng" dirty="0" smtClean="0"/>
              <a:t>Screening Participants </a:t>
            </a:r>
            <a:r>
              <a:rPr lang="en-US" sz="2000" u="sng" dirty="0" smtClean="0"/>
              <a:t>(to include HIV testing for </a:t>
            </a:r>
            <a:r>
              <a:rPr lang="en-US" sz="2000" b="1" u="sng" dirty="0" smtClean="0"/>
              <a:t>Enrollment visit</a:t>
            </a:r>
            <a:r>
              <a:rPr lang="en-US" sz="2000" u="sng" dirty="0" smtClean="0"/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Until enrolled, treat enrollment testing same as screening participants.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 the confirmatory test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(performed at the local lab) is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indeterminate or invalid, contact the Virology LC.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the confirmatory test is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participant is considered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HIV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infected.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Note: If there is insufficient sample for confirmation testing at the local lab, the participant will be redrawn and this will still be considered sample 1.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Follow-Up Participants </a:t>
            </a:r>
            <a:r>
              <a:rPr kumimoji="0" lang="en-US" sz="2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(only enrolled participants)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onfirmatory test on Sample 1 is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invalid, then contact the Virology LC for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further guidance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onfirmatory test on Sample 1 is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draw 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second specimen (Sample 2)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Used 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additional confirmatory testing by the MTN Virology LC</a:t>
            </a:r>
          </a:p>
          <a:p>
            <a:pPr lvl="2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Ship at least 3 aliquots to Virology LC Immediately!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2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onfirmatory test on Sample 2 is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the participant is HIV infected.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onfirmatory test on Sample 2 is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invalid,  Virology LC will provide guidance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 addition, draw extra blood if required for local standard of care.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72F9A-DBA6-4B26-8E8D-71578B8801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06DC-BC1E-4021-96EF-DD59B83882F7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929E-6B10-474E-B016-B0B5EE42D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27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E8FC5D-2AF8-4365-9074-57D560C9FEFA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1FF9-9646-41C3-A534-3BC2E65AD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2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9EDE5D-5917-4CC5-BF2D-3B2F2FEA755D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617C-8D65-41BF-BE40-769FD225A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36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A323A-11A1-4414-A288-B70FB2C9312F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5821-4799-4E01-9366-09E658BF5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96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6965C0-1043-486B-8ACD-F31A6D31DA68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4FE5-A562-401F-ABED-B4F32A927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040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FE06-3D33-4A14-AECD-2AD7DC75EF2C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28D8-F0CC-4E0C-B6D0-4FCB0D582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07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73F3-017D-42C1-AC4F-4646D02E51AA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D17D1-E82B-4DE4-AE23-F3A0B1AF2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9EDF-68AB-4756-BE2A-8DBE462445D7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12D3-9C79-4084-A7DC-D9FFA039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5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CA7F-5BB5-4437-90DC-6ABCD52F6CF9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801E-ABA7-482A-B53F-E187BFBDC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7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0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88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D68F8-F81B-4C5F-8D6D-907C5ED53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4180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08F088-3879-4FEF-B44D-DB345E529140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160D-CE55-48CF-A66D-4119A9620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52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5621B-6489-47DE-8C49-31E30B5583CE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05AD-1A12-48BE-935C-2E5A752D7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9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0FED68F8-F81B-4C5F-8D6D-907C5ED53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D76E5675-48D4-45E2-9B25-24788991D686}" type="datetimeFigureOut">
              <a:rPr lang="en-US"/>
              <a:pPr>
                <a:defRPr/>
              </a:pPr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035129-60ED-43FC-BDD0-0F6164088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rabe@mwri.magee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tnstopshiv.org/" TargetMode="External"/><Relationship Id="rId4" Type="http://schemas.openxmlformats.org/officeDocument/2006/relationships/hyperlink" Target="mailto:mbeamer@mwri.magee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9747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/>
              <a:t>MTN-028 </a:t>
            </a:r>
            <a:br>
              <a:rPr lang="en-US" sz="5400" b="1" dirty="0" smtClean="0"/>
            </a:br>
            <a:r>
              <a:rPr lang="en-US" sz="5400" b="1" dirty="0" smtClean="0"/>
              <a:t>Laboratory Training</a:t>
            </a:r>
            <a:r>
              <a:rPr lang="en-US" sz="5400" dirty="0" smtClean="0"/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52600" y="40767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14400" y="3886200"/>
            <a:ext cx="7772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dirty="0" smtClean="0">
                <a:latin typeface="Tahoma" pitchFamily="34" charset="0"/>
              </a:rPr>
              <a:t>May Beamer, Lorna Rabe</a:t>
            </a:r>
            <a:endParaRPr lang="en-US" sz="3600" dirty="0">
              <a:latin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</a:rPr>
              <a:t>MTN </a:t>
            </a:r>
            <a:r>
              <a:rPr lang="en-US" sz="2400" dirty="0" smtClean="0">
                <a:latin typeface="Tahoma" pitchFamily="34" charset="0"/>
              </a:rPr>
              <a:t>Laboratory Center</a:t>
            </a:r>
            <a:endParaRPr lang="en-US" sz="2400" dirty="0">
              <a:latin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</a:rPr>
              <a:t>Magee-</a:t>
            </a:r>
            <a:r>
              <a:rPr lang="en-US" sz="2400" dirty="0" err="1">
                <a:latin typeface="Tahoma" pitchFamily="34" charset="0"/>
              </a:rPr>
              <a:t>Womens</a:t>
            </a:r>
            <a:r>
              <a:rPr lang="en-US" sz="2400" dirty="0">
                <a:latin typeface="Tahoma" pitchFamily="34" charset="0"/>
              </a:rPr>
              <a:t> Research Institute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</a:rPr>
              <a:t>Pittsburgh, PA</a:t>
            </a:r>
          </a:p>
          <a:p>
            <a:pPr>
              <a:spcBef>
                <a:spcPct val="50000"/>
              </a:spcBef>
            </a:pPr>
            <a:endParaRPr lang="en-US" sz="36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Specimens </a:t>
            </a:r>
            <a:r>
              <a:rPr lang="en-US" sz="2200" dirty="0" smtClean="0"/>
              <a:t>slide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 local lab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648200"/>
          </a:xfrm>
        </p:spPr>
        <p:txBody>
          <a:bodyPr/>
          <a:lstStyle/>
          <a:p>
            <a:r>
              <a:rPr lang="en-US" sz="2400" dirty="0"/>
              <a:t>Chemistries: AST, ALT, creatinine (Section 9.6.2)</a:t>
            </a:r>
          </a:p>
          <a:p>
            <a:pPr lvl="1"/>
            <a:r>
              <a:rPr lang="en-US" sz="2000" dirty="0"/>
              <a:t>Creatinine clearance calculator</a:t>
            </a:r>
          </a:p>
          <a:p>
            <a:pPr lvl="1"/>
            <a:r>
              <a:rPr lang="en-US" sz="2000" dirty="0"/>
              <a:t>Required at Screening and </a:t>
            </a:r>
            <a:r>
              <a:rPr lang="en-US" sz="2000" dirty="0" smtClean="0"/>
              <a:t>Enrollment: </a:t>
            </a:r>
            <a:r>
              <a:rPr lang="en-US" sz="2000" dirty="0"/>
              <a:t>Eligibility Checklist</a:t>
            </a:r>
          </a:p>
          <a:p>
            <a:pPr lvl="1"/>
            <a:r>
              <a:rPr lang="en-US" sz="2000" dirty="0"/>
              <a:t>Required at Days 28 and </a:t>
            </a:r>
            <a:r>
              <a:rPr lang="en-US" sz="2000" dirty="0" smtClean="0"/>
              <a:t>35: </a:t>
            </a:r>
            <a:r>
              <a:rPr lang="en-US" sz="2000" dirty="0"/>
              <a:t>Safety Laboratory Results CRF</a:t>
            </a:r>
          </a:p>
          <a:p>
            <a:r>
              <a:rPr lang="en-US" sz="2400" dirty="0"/>
              <a:t>Syphilis Serology (Section 9.6.4)</a:t>
            </a:r>
          </a:p>
          <a:p>
            <a:pPr lvl="1"/>
            <a:r>
              <a:rPr lang="en-US" sz="2000" dirty="0"/>
              <a:t>Required at </a:t>
            </a:r>
            <a:r>
              <a:rPr lang="en-US" sz="2000" dirty="0" smtClean="0"/>
              <a:t>Screening: </a:t>
            </a:r>
            <a:r>
              <a:rPr lang="en-US" sz="2000" dirty="0"/>
              <a:t>Eligibility Checklist</a:t>
            </a:r>
          </a:p>
          <a:p>
            <a:pPr lvl="1"/>
            <a:r>
              <a:rPr lang="en-US" sz="2000" dirty="0"/>
              <a:t>If clinically indicated at follow-up </a:t>
            </a:r>
            <a:r>
              <a:rPr lang="en-US" sz="2000" dirty="0" smtClean="0"/>
              <a:t>visits: </a:t>
            </a:r>
            <a:r>
              <a:rPr lang="en-US" sz="2000" dirty="0"/>
              <a:t>STI Test Results CRF</a:t>
            </a:r>
          </a:p>
          <a:p>
            <a:r>
              <a:rPr lang="en-US" sz="2400" dirty="0"/>
              <a:t>HIV-1 Testing </a:t>
            </a:r>
            <a:r>
              <a:rPr lang="en-US" sz="2000" dirty="0"/>
              <a:t>(</a:t>
            </a:r>
            <a:r>
              <a:rPr lang="en-US" sz="2400" dirty="0"/>
              <a:t>Section 9.6.3)</a:t>
            </a:r>
          </a:p>
          <a:p>
            <a:pPr lvl="1"/>
            <a:r>
              <a:rPr lang="en-US" sz="2000" dirty="0"/>
              <a:t>Required at Screening  and </a:t>
            </a:r>
            <a:r>
              <a:rPr lang="en-US" sz="2000" dirty="0" smtClean="0"/>
              <a:t>Enrollment: </a:t>
            </a:r>
            <a:r>
              <a:rPr lang="en-US" sz="2000" dirty="0"/>
              <a:t>Eligibility Checklist</a:t>
            </a:r>
          </a:p>
          <a:p>
            <a:pPr lvl="1"/>
            <a:r>
              <a:rPr lang="en-US" sz="2000" dirty="0"/>
              <a:t>If clinically indicated at </a:t>
            </a:r>
            <a:r>
              <a:rPr lang="en-US" sz="2000" dirty="0" smtClean="0"/>
              <a:t>follow-up </a:t>
            </a:r>
            <a:r>
              <a:rPr lang="en-US" sz="2000" dirty="0" smtClean="0"/>
              <a:t>visits </a:t>
            </a:r>
            <a:r>
              <a:rPr lang="en-US" sz="2000" dirty="0"/>
              <a:t>and required at Day 35.</a:t>
            </a:r>
          </a:p>
          <a:p>
            <a:pPr lvl="2"/>
            <a:r>
              <a:rPr lang="en-US" sz="1600" dirty="0"/>
              <a:t>HIV Results CRF, HIV Confirmation CRF</a:t>
            </a:r>
          </a:p>
          <a:p>
            <a:pPr lvl="1"/>
            <a:r>
              <a:rPr lang="en-US" sz="2000" dirty="0"/>
              <a:t>HIV Testing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F04C539-1F92-429D-9E30-4B437025C7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819400" cy="1143000"/>
          </a:xfrm>
        </p:spPr>
        <p:txBody>
          <a:bodyPr/>
          <a:lstStyle/>
          <a:p>
            <a:r>
              <a:rPr lang="en-US" dirty="0" smtClean="0"/>
              <a:t>HIV </a:t>
            </a:r>
            <a:br>
              <a:rPr lang="en-US" dirty="0" smtClean="0"/>
            </a:br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1866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Specimens, </a:t>
            </a:r>
            <a:r>
              <a:rPr lang="en-US" sz="4000" dirty="0" smtClean="0"/>
              <a:t>Stored for MTN LC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Plasma archive (Section 9.6.6)</a:t>
            </a:r>
          </a:p>
          <a:p>
            <a:pPr lvl="1"/>
            <a:r>
              <a:rPr lang="en-US" sz="2400" dirty="0" smtClean="0"/>
              <a:t>Lab Checklist (LDMS)</a:t>
            </a:r>
            <a:endParaRPr lang="en-US" sz="2400" dirty="0"/>
          </a:p>
          <a:p>
            <a:pPr lvl="1"/>
            <a:r>
              <a:rPr lang="en-US" sz="2400" dirty="0" smtClean="0"/>
              <a:t>Required </a:t>
            </a:r>
            <a:r>
              <a:rPr lang="en-US" sz="2400" dirty="0"/>
              <a:t>at </a:t>
            </a:r>
            <a:r>
              <a:rPr lang="en-US" sz="2400" dirty="0" smtClean="0"/>
              <a:t>Enrollment: </a:t>
            </a:r>
            <a:r>
              <a:rPr lang="en-US" sz="2400" i="1" dirty="0"/>
              <a:t>Enrollment CRF</a:t>
            </a:r>
          </a:p>
          <a:p>
            <a:pPr lvl="1"/>
            <a:r>
              <a:rPr lang="en-US" sz="2400" dirty="0"/>
              <a:t>If indicated at follow-up, collect for confirmation of viral load and HIV drug resistance </a:t>
            </a:r>
          </a:p>
          <a:p>
            <a:r>
              <a:rPr lang="en-US" sz="2400" dirty="0" smtClean="0"/>
              <a:t>Plasma </a:t>
            </a:r>
            <a:r>
              <a:rPr lang="en-US" sz="2400" dirty="0"/>
              <a:t>for PK (Section 9.6.7)</a:t>
            </a:r>
          </a:p>
          <a:p>
            <a:pPr lvl="1"/>
            <a:r>
              <a:rPr lang="en-US" sz="2400" dirty="0"/>
              <a:t>Lab Checklist (LDMS)</a:t>
            </a:r>
          </a:p>
          <a:p>
            <a:pPr lvl="1"/>
            <a:r>
              <a:rPr lang="en-US" sz="2400" dirty="0"/>
              <a:t>Enrollment, Pharmacokinetics Specimens—Enrollment CRF</a:t>
            </a:r>
          </a:p>
          <a:p>
            <a:pPr lvl="2"/>
            <a:r>
              <a:rPr lang="en-US" sz="2100" dirty="0"/>
              <a:t>Timer towards 1 HR collection point starts when ring is inserted</a:t>
            </a:r>
          </a:p>
          <a:p>
            <a:pPr lvl="1"/>
            <a:r>
              <a:rPr lang="en-US" sz="2400" dirty="0"/>
              <a:t>Single time points, Pharmacokinetics Specimens—Days 1, 2, 3, 7, 14, 21, 29, 30, 31, 35 CRF</a:t>
            </a:r>
          </a:p>
          <a:p>
            <a:pPr lvl="1"/>
            <a:r>
              <a:rPr lang="en-US" sz="2400" dirty="0"/>
              <a:t>Day 28, Pharmacokinetics Specimens—Day 28 CRF</a:t>
            </a:r>
          </a:p>
          <a:p>
            <a:pPr lvl="2"/>
            <a:r>
              <a:rPr lang="en-US" sz="2000" dirty="0"/>
              <a:t>0 HR sample just before ring removal</a:t>
            </a:r>
          </a:p>
          <a:p>
            <a:pPr lvl="2"/>
            <a:r>
              <a:rPr lang="en-US" sz="2000" dirty="0"/>
              <a:t>Timer towards 1 HR collection point starts after ring removal</a:t>
            </a:r>
          </a:p>
          <a:p>
            <a:pPr lvl="1"/>
            <a:r>
              <a:rPr lang="en-US" sz="2400" dirty="0"/>
              <a:t>Storage: Primary set, Backup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FF04C539-1F92-429D-9E30-4B437025C7C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27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Pelvic Exam Checklist </a:t>
            </a:r>
            <a:r>
              <a:rPr lang="en-US" sz="2200" dirty="0" smtClean="0"/>
              <a:t>slide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Vaginal Specimens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Rapid </a:t>
            </a:r>
            <a:r>
              <a:rPr lang="en-US" i="1" dirty="0"/>
              <a:t>T</a:t>
            </a:r>
            <a:r>
              <a:rPr lang="en-US" i="1" dirty="0" smtClean="0"/>
              <a:t>richomonas</a:t>
            </a:r>
            <a:r>
              <a:rPr lang="en-US" dirty="0" smtClean="0"/>
              <a:t>, per OSOM rapid kit (section 9.7.4)</a:t>
            </a:r>
          </a:p>
          <a:p>
            <a:pPr lvl="1"/>
            <a:r>
              <a:rPr lang="en-US" dirty="0" smtClean="0"/>
              <a:t>Required at </a:t>
            </a:r>
            <a:r>
              <a:rPr lang="en-US" dirty="0" smtClean="0"/>
              <a:t>Screening: </a:t>
            </a:r>
            <a:r>
              <a:rPr lang="en-US" dirty="0" smtClean="0"/>
              <a:t>Eligibility Checklist</a:t>
            </a:r>
          </a:p>
          <a:p>
            <a:pPr lvl="1"/>
            <a:r>
              <a:rPr lang="en-US" dirty="0" smtClean="0"/>
              <a:t>If clinically indicated at other visits</a:t>
            </a:r>
          </a:p>
          <a:p>
            <a:pPr lvl="2"/>
            <a:r>
              <a:rPr lang="en-US" sz="2800" dirty="0"/>
              <a:t>STI Test Results CRF</a:t>
            </a:r>
          </a:p>
          <a:p>
            <a:r>
              <a:rPr lang="en-US" dirty="0" smtClean="0"/>
              <a:t>Bacterial vaginosis or candidiasis, </a:t>
            </a:r>
            <a:r>
              <a:rPr lang="en-US" dirty="0"/>
              <a:t>i</a:t>
            </a:r>
            <a:r>
              <a:rPr lang="en-US" dirty="0" smtClean="0"/>
              <a:t>f clinically indicated, any visit (section 9.7.2)</a:t>
            </a:r>
          </a:p>
          <a:p>
            <a:pPr lvl="1"/>
            <a:r>
              <a:rPr lang="en-US" dirty="0" smtClean="0"/>
              <a:t>Saline wet mount for clue cells for BV</a:t>
            </a:r>
          </a:p>
          <a:p>
            <a:pPr lvl="1"/>
            <a:r>
              <a:rPr lang="en-US" dirty="0" smtClean="0"/>
              <a:t>KOH for whiff test for BV </a:t>
            </a:r>
          </a:p>
          <a:p>
            <a:pPr lvl="1"/>
            <a:r>
              <a:rPr lang="en-US" dirty="0" smtClean="0"/>
              <a:t>KOH wet mount for candidiasis</a:t>
            </a:r>
          </a:p>
          <a:p>
            <a:pPr lvl="1"/>
            <a:r>
              <a:rPr lang="en-US" dirty="0" smtClean="0"/>
              <a:t>pH for BV</a:t>
            </a:r>
          </a:p>
          <a:p>
            <a:pPr lvl="1"/>
            <a:r>
              <a:rPr lang="en-US" dirty="0" smtClean="0">
                <a:effectLst/>
              </a:rPr>
              <a:t>STI Test Results CRF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F04C539-1F92-429D-9E30-4B437025C7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Amsel’s</a:t>
            </a:r>
            <a:r>
              <a:rPr lang="en-US" dirty="0" smtClean="0"/>
              <a:t>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Must have at least 3 of the 4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Thin homogeneous discharge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Amine odor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pH &gt;4.5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u="sng" dirty="0"/>
              <a:t>&gt;</a:t>
            </a:r>
            <a:r>
              <a:rPr lang="en-US" sz="3200" dirty="0" smtClean="0"/>
              <a:t>20% Clue cells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453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27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Pelvic Exam Checklist, </a:t>
            </a:r>
            <a:r>
              <a:rPr lang="en-US" sz="2200" dirty="0"/>
              <a:t>slide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Vaginal Specimens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r>
              <a:rPr lang="en-US" sz="2700" dirty="0"/>
              <a:t>Gram stain </a:t>
            </a:r>
            <a:r>
              <a:rPr lang="en-US" sz="2700" dirty="0" smtClean="0"/>
              <a:t>(Section 9.7.1</a:t>
            </a:r>
            <a:r>
              <a:rPr lang="en-US" sz="2700" dirty="0"/>
              <a:t>)</a:t>
            </a:r>
          </a:p>
          <a:p>
            <a:pPr lvl="1"/>
            <a:r>
              <a:rPr lang="en-US" sz="2400" dirty="0"/>
              <a:t>Required at Enrollment, Days 3, 28, and 35</a:t>
            </a:r>
          </a:p>
          <a:p>
            <a:pPr lvl="1"/>
            <a:r>
              <a:rPr lang="en-US" sz="2400" dirty="0" smtClean="0"/>
              <a:t>Specimen </a:t>
            </a:r>
            <a:r>
              <a:rPr lang="en-US" sz="2400" dirty="0"/>
              <a:t>Storage CRF and Lab Checklist (LDMS)</a:t>
            </a:r>
          </a:p>
          <a:p>
            <a:pPr lvl="1"/>
            <a:r>
              <a:rPr lang="en-US" sz="2400" dirty="0" smtClean="0"/>
              <a:t>Storage</a:t>
            </a:r>
          </a:p>
          <a:p>
            <a:pPr lvl="2"/>
            <a:r>
              <a:rPr lang="en-US" sz="2000" dirty="0" smtClean="0"/>
              <a:t>Primary slide </a:t>
            </a:r>
            <a:r>
              <a:rPr lang="en-US" sz="2000" dirty="0"/>
              <a:t>box </a:t>
            </a:r>
            <a:r>
              <a:rPr lang="en-US" sz="2000" dirty="0" smtClean="0"/>
              <a:t>1</a:t>
            </a:r>
          </a:p>
          <a:p>
            <a:pPr lvl="2"/>
            <a:r>
              <a:rPr lang="en-US" sz="2000" dirty="0" smtClean="0"/>
              <a:t>Duplicate in slide box 2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700" dirty="0"/>
              <a:t>GC/CT NAAT, per Gen-Probe </a:t>
            </a:r>
            <a:r>
              <a:rPr lang="en-US" sz="2700" dirty="0" err="1"/>
              <a:t>Aptima</a:t>
            </a:r>
            <a:r>
              <a:rPr lang="en-US" sz="2700" dirty="0"/>
              <a:t> (Section 9.7.3)</a:t>
            </a:r>
          </a:p>
          <a:p>
            <a:pPr lvl="1"/>
            <a:r>
              <a:rPr lang="en-US" sz="2400" dirty="0"/>
              <a:t>Required at </a:t>
            </a:r>
            <a:r>
              <a:rPr lang="en-US" sz="2400" dirty="0" smtClean="0"/>
              <a:t>Screening: </a:t>
            </a:r>
            <a:r>
              <a:rPr lang="en-US" sz="2400" dirty="0"/>
              <a:t>Eligibility Checklist</a:t>
            </a:r>
          </a:p>
          <a:p>
            <a:pPr lvl="1"/>
            <a:r>
              <a:rPr lang="en-US" sz="2400" dirty="0"/>
              <a:t>If clinically indicated at </a:t>
            </a:r>
            <a:r>
              <a:rPr lang="en-US" sz="2400" dirty="0" smtClean="0"/>
              <a:t>follow-up: </a:t>
            </a:r>
            <a:r>
              <a:rPr lang="en-US" sz="2400" dirty="0"/>
              <a:t>STI Test Results CRF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F04C539-1F92-429D-9E30-4B437025C7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Vaginal Swab for PK </a:t>
            </a:r>
            <a:r>
              <a:rPr lang="en-US" sz="2800" dirty="0" smtClean="0"/>
              <a:t>(Section 9.7.5)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3400" dirty="0" smtClean="0"/>
              <a:t>Enrollment</a:t>
            </a:r>
          </a:p>
          <a:p>
            <a:pPr marL="742950" lvl="2" indent="-342900"/>
            <a:r>
              <a:rPr lang="en-US" sz="2900" dirty="0"/>
              <a:t>Pharmacokinetics Specimens—Enrollment CRF</a:t>
            </a:r>
          </a:p>
          <a:p>
            <a:pPr marL="742950" lvl="2" indent="-342900"/>
            <a:r>
              <a:rPr lang="en-US" sz="2900" dirty="0"/>
              <a:t>Record collection time Lab Checklist (LDMS)</a:t>
            </a:r>
          </a:p>
          <a:p>
            <a:pPr marL="742950" lvl="2" indent="-342900"/>
            <a:r>
              <a:rPr lang="en-US" sz="2900" dirty="0"/>
              <a:t>0 HR:  after randomization, prior to ring insertion.</a:t>
            </a:r>
          </a:p>
          <a:p>
            <a:pPr marL="742950" lvl="2" indent="-342900"/>
            <a:r>
              <a:rPr lang="en-US" sz="2900" dirty="0"/>
              <a:t>Ring insertion time, subsequent collection time targets</a:t>
            </a:r>
          </a:p>
          <a:p>
            <a:pPr marL="1200150" lvl="3" indent="-342900"/>
            <a:r>
              <a:rPr lang="en-US" sz="2200" dirty="0" smtClean="0"/>
              <a:t>Blood for PK collected first</a:t>
            </a:r>
          </a:p>
          <a:p>
            <a:pPr marL="1200150" lvl="3" indent="-342900"/>
            <a:r>
              <a:rPr lang="en-US" sz="2200" dirty="0" err="1" smtClean="0"/>
              <a:t>Vag</a:t>
            </a:r>
            <a:r>
              <a:rPr lang="en-US" sz="2200" dirty="0" smtClean="0"/>
              <a:t> PK collected within 5 min of blood 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F04C539-1F92-429D-9E30-4B437025C7C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ENR Specimen Flow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785232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Urine </a:t>
            </a:r>
            <a:r>
              <a:rPr lang="en-US" sz="2000" dirty="0" err="1">
                <a:latin typeface="Calibri"/>
                <a:ea typeface="Calibri"/>
                <a:cs typeface="Times New Roman"/>
              </a:rPr>
              <a:t>hCG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>
                <a:latin typeface="Wingdings 3"/>
                <a:ea typeface="Calibri"/>
                <a:cs typeface="Times New Roman"/>
              </a:rPr>
              <a:t>a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S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peculum </a:t>
            </a:r>
            <a:r>
              <a:rPr lang="en-US" sz="2000" dirty="0">
                <a:latin typeface="Wingdings 3"/>
                <a:ea typeface="Calibri"/>
                <a:cs typeface="Times New Roman"/>
              </a:rPr>
              <a:t>a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Pelvic Exam </a:t>
            </a:r>
            <a:r>
              <a:rPr lang="en-US" sz="2000" dirty="0">
                <a:latin typeface="Wingdings 3"/>
                <a:ea typeface="Calibri"/>
                <a:cs typeface="Times New Roman"/>
              </a:rPr>
              <a:t>a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Gram 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stain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swab </a:t>
            </a:r>
            <a:r>
              <a:rPr lang="en-US" sz="2000" dirty="0">
                <a:latin typeface="Wingdings 3"/>
                <a:ea typeface="Calibri"/>
                <a:cs typeface="Times New Roman"/>
              </a:rPr>
              <a:t>a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Removal of speculum </a:t>
            </a:r>
            <a:r>
              <a:rPr lang="en-US" sz="2000" dirty="0">
                <a:latin typeface="Wingdings 3"/>
                <a:ea typeface="Calibri"/>
                <a:cs typeface="Times New Roman"/>
              </a:rPr>
              <a:t>a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Blood draw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00050" lvl="1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latin typeface="Calibri"/>
                <a:ea typeface="Calibri"/>
                <a:cs typeface="Times New Roman"/>
              </a:rPr>
              <a:t>AST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, ALT, Creatinine, Plasma Archive, CBC w Diff &amp; </a:t>
            </a:r>
            <a:r>
              <a:rPr lang="en-US" sz="1600" dirty="0" err="1">
                <a:latin typeface="Calibri"/>
                <a:ea typeface="Calibri"/>
                <a:cs typeface="Times New Roman"/>
              </a:rPr>
              <a:t>Plt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, HIV [Rapid Test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]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Eligibility/Randomization </a:t>
            </a:r>
            <a:r>
              <a:rPr lang="en-US" sz="2000" dirty="0">
                <a:latin typeface="Wingdings 3"/>
                <a:ea typeface="Calibri"/>
                <a:cs typeface="Times New Roman"/>
              </a:rPr>
              <a:t>a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latin typeface="Calibri"/>
                <a:ea typeface="Calibri"/>
                <a:cs typeface="Times New Roman"/>
              </a:rPr>
              <a:t>Collect </a:t>
            </a:r>
            <a:r>
              <a:rPr lang="en-US" sz="2000" b="1" dirty="0" err="1">
                <a:latin typeface="Calibri"/>
                <a:ea typeface="Calibri"/>
                <a:cs typeface="Times New Roman"/>
              </a:rPr>
              <a:t>Vag</a:t>
            </a:r>
            <a:r>
              <a:rPr lang="en-US" sz="2000" b="1" dirty="0">
                <a:latin typeface="Calibri"/>
                <a:ea typeface="Calibri"/>
                <a:cs typeface="Times New Roman"/>
              </a:rPr>
              <a:t> PK self-collect swab ( hour 0) </a:t>
            </a:r>
            <a:r>
              <a:rPr lang="en-US" sz="2000" b="1" dirty="0">
                <a:latin typeface="Wingdings 3"/>
                <a:ea typeface="Calibri"/>
                <a:cs typeface="Times New Roman"/>
              </a:rPr>
              <a:t>a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Ring insertion (timer </a:t>
            </a:r>
            <a:r>
              <a:rPr lang="en-US" sz="20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starts for subsequent time point collections) </a:t>
            </a:r>
            <a:r>
              <a:rPr lang="en-US" sz="2000" dirty="0">
                <a:latin typeface="Wingdings 3"/>
                <a:ea typeface="Calibri"/>
                <a:cs typeface="Times New Roman"/>
              </a:rPr>
              <a:t>a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Exam 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to check ring placement (no speculum needed) </a:t>
            </a:r>
            <a:r>
              <a:rPr lang="en-US" sz="2000" dirty="0">
                <a:latin typeface="Wingdings 3"/>
                <a:ea typeface="Calibri"/>
                <a:cs typeface="Times New Roman"/>
              </a:rPr>
              <a:t>a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i="1" dirty="0" smtClean="0">
                <a:latin typeface="Calibri"/>
                <a:ea typeface="Calibri"/>
                <a:cs typeface="Times New Roman"/>
              </a:rPr>
              <a:t>Collect </a:t>
            </a:r>
            <a:r>
              <a:rPr lang="en-US" sz="2000" i="1" dirty="0">
                <a:latin typeface="Calibri"/>
                <a:ea typeface="Calibri"/>
                <a:cs typeface="Times New Roman"/>
              </a:rPr>
              <a:t>remaining serial PK samples relative to timing of ring insertion </a:t>
            </a:r>
            <a:r>
              <a:rPr lang="en-US" sz="2000" dirty="0">
                <a:latin typeface="Wingdings 3"/>
                <a:ea typeface="Calibri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8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Vaginal Swab for PK </a:t>
            </a:r>
            <a:r>
              <a:rPr lang="en-US" sz="2800" dirty="0" smtClean="0"/>
              <a:t>(Section 9.7.5)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Single time point </a:t>
            </a:r>
          </a:p>
          <a:p>
            <a:pPr marL="742950" lvl="2" indent="-342900"/>
            <a:r>
              <a:rPr lang="en-US" sz="2900" dirty="0"/>
              <a:t>Self-collection done within ~1 hour of blood draw for PK</a:t>
            </a:r>
          </a:p>
          <a:p>
            <a:pPr marL="742950" lvl="2" indent="-342900"/>
            <a:r>
              <a:rPr lang="en-US" sz="2900" dirty="0"/>
              <a:t>Pharmacokinetics Specimens—Days 1, 2, 3, 7, 14, 21, 29, 30, 31, 35 CRF.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400" dirty="0"/>
              <a:t>Day 28 </a:t>
            </a:r>
          </a:p>
          <a:p>
            <a:pPr marL="742950" lvl="2" indent="-342900"/>
            <a:r>
              <a:rPr lang="en-US" sz="2900" dirty="0"/>
              <a:t>0 HR, just before ring removal, after blood draw for PK</a:t>
            </a:r>
          </a:p>
          <a:p>
            <a:pPr marL="742950" lvl="2" indent="-342900"/>
            <a:r>
              <a:rPr lang="en-US" sz="2900" dirty="0"/>
              <a:t>Pharmacokinetics Specimens—Day 28 CRF</a:t>
            </a:r>
          </a:p>
          <a:p>
            <a:pPr marL="742950" lvl="2" indent="-342900"/>
            <a:r>
              <a:rPr lang="en-US" sz="2900" dirty="0"/>
              <a:t>Ring removal time, subsequent collection time targets for PK</a:t>
            </a:r>
          </a:p>
          <a:p>
            <a:pPr marL="1200150" lvl="3" indent="-342900"/>
            <a:r>
              <a:rPr lang="en-US" sz="2600" dirty="0"/>
              <a:t>Blood for PK collected first</a:t>
            </a:r>
          </a:p>
          <a:p>
            <a:pPr marL="1200150" lvl="3" indent="-342900"/>
            <a:r>
              <a:rPr lang="en-US" sz="2600" dirty="0" err="1"/>
              <a:t>Vag</a:t>
            </a:r>
            <a:r>
              <a:rPr lang="en-US" sz="2600" dirty="0"/>
              <a:t> PK collected within 5 min of blood draw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400" dirty="0"/>
              <a:t>Self collected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F04C539-1F92-429D-9E30-4B437025C7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Self-Collected Swab for PK</a:t>
            </a:r>
            <a:endParaRPr lang="en-US" dirty="0"/>
          </a:p>
        </p:txBody>
      </p:sp>
      <p:pic>
        <p:nvPicPr>
          <p:cNvPr id="4" name="Content Placeholder 3" descr="http://www.cdc.gov/Features/HandWashing/HandWashing_a200px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2"/>
          <a:stretch/>
        </p:blipFill>
        <p:spPr bwMode="auto">
          <a:xfrm>
            <a:off x="228600" y="1752600"/>
            <a:ext cx="1371600" cy="1999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27" y="1777584"/>
            <a:ext cx="145321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5989"/>
            <a:ext cx="1965960" cy="1998689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85" y="1797571"/>
            <a:ext cx="1028700" cy="209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0" t="26666" r="36603" b="28661"/>
          <a:stretch>
            <a:fillRect/>
          </a:stretch>
        </p:blipFill>
        <p:spPr bwMode="auto">
          <a:xfrm>
            <a:off x="6858000" y="1705444"/>
            <a:ext cx="2142969" cy="21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128638"/>
            <a:ext cx="7969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8150"/>
            <a:ext cx="1163320" cy="244792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15" y="4222617"/>
            <a:ext cx="1447800" cy="226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38" y="4222618"/>
            <a:ext cx="2988310" cy="235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t="8529" r="22414" b="9284"/>
          <a:stretch/>
        </p:blipFill>
        <p:spPr bwMode="auto">
          <a:xfrm>
            <a:off x="6059804" y="4343401"/>
            <a:ext cx="834389" cy="2142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352800"/>
            <a:ext cx="39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35271" y="3380282"/>
            <a:ext cx="44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04550" y="345534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3505200"/>
            <a:ext cx="26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94193" y="3534968"/>
            <a:ext cx="45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6096000"/>
            <a:ext cx="19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65129" y="6096000"/>
            <a:ext cx="36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71745" y="6125980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14685" y="6125980"/>
            <a:ext cx="34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68208" y="6155960"/>
            <a:ext cx="45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09800"/>
            <a:ext cx="6400800" cy="3200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 Resources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 Specimen Management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 Overview of Lab testing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 Supplies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 Q&amp;A </a:t>
            </a:r>
          </a:p>
        </p:txBody>
      </p:sp>
    </p:spTree>
    <p:extLst>
      <p:ext uri="{BB962C8B-B14F-4D97-AF65-F5344CB8AC3E}">
        <p14:creationId xmlns:p14="http://schemas.microsoft.com/office/powerpoint/2010/main" val="39642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Intravaginal </a:t>
            </a:r>
            <a:r>
              <a:rPr lang="en-US" sz="3600" dirty="0"/>
              <a:t>Ring Storage </a:t>
            </a:r>
            <a:r>
              <a:rPr lang="en-US" sz="2800" dirty="0" smtClean="0"/>
              <a:t>(Section 9.7.6)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8523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Remnant content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Prepare ring for storage if ring that is removed prematurely is not re-inserted.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Day 28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0 HR blood and </a:t>
            </a:r>
            <a:r>
              <a:rPr lang="en-US" dirty="0" err="1" smtClean="0"/>
              <a:t>vag</a:t>
            </a:r>
            <a:r>
              <a:rPr lang="en-US" dirty="0" smtClean="0"/>
              <a:t> for PK, BEFORE IVR removal.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Specimen Storage CRF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Safety from aerosol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Mold-prevention: Must be dry before bagged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Storage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F04C539-1F92-429D-9E30-4B437025C7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Pelvic Exam Checklist</a:t>
            </a:r>
            <a:br>
              <a:rPr lang="en-US" dirty="0" smtClean="0"/>
            </a:br>
            <a:r>
              <a:rPr lang="en-US" dirty="0" smtClean="0"/>
              <a:t>Cervical Specimens (Section 9.8)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657600"/>
          </a:xfrm>
        </p:spPr>
        <p:txBody>
          <a:bodyPr/>
          <a:lstStyle/>
          <a:p>
            <a:r>
              <a:rPr lang="en-US" dirty="0" smtClean="0"/>
              <a:t>Pap Test per local standard of care</a:t>
            </a:r>
          </a:p>
          <a:p>
            <a:pPr lvl="1"/>
            <a:r>
              <a:rPr lang="en-US" dirty="0" smtClean="0"/>
              <a:t>If indicated at Screening</a:t>
            </a:r>
          </a:p>
          <a:p>
            <a:r>
              <a:rPr lang="en-US" dirty="0" smtClean="0"/>
              <a:t>Cervical Biopsy</a:t>
            </a:r>
          </a:p>
          <a:p>
            <a:pPr lvl="1"/>
            <a:r>
              <a:rPr lang="en-US" dirty="0"/>
              <a:t>Required at Day 28, shortly after ring removal</a:t>
            </a:r>
          </a:p>
          <a:p>
            <a:pPr lvl="1"/>
            <a:r>
              <a:rPr lang="en-US" dirty="0"/>
              <a:t>Lab Checklist (LDMS) </a:t>
            </a:r>
            <a:endParaRPr lang="en-US" dirty="0" smtClean="0"/>
          </a:p>
          <a:p>
            <a:pPr lvl="1"/>
            <a:r>
              <a:rPr lang="en-US" dirty="0" smtClean="0"/>
              <a:t>PK-Day 28 CRF</a:t>
            </a:r>
            <a:endParaRPr lang="en-US" dirty="0"/>
          </a:p>
          <a:p>
            <a:pPr lvl="1"/>
            <a:r>
              <a:rPr lang="en-US" dirty="0"/>
              <a:t>Sample </a:t>
            </a:r>
            <a:r>
              <a:rPr lang="en-US" dirty="0" smtClean="0"/>
              <a:t>preparation for </a:t>
            </a:r>
            <a:r>
              <a:rPr lang="en-US" dirty="0"/>
              <a:t>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F04C539-1F92-429D-9E30-4B437025C7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Shipping instructions,</a:t>
            </a:r>
            <a:br>
              <a:rPr lang="en-US" altLang="en-US" dirty="0"/>
            </a:br>
            <a:r>
              <a:rPr lang="en-US" altLang="en-US" dirty="0"/>
              <a:t>batched for end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543800" cy="4038600"/>
          </a:xfrm>
        </p:spPr>
        <p:txBody>
          <a:bodyPr/>
          <a:lstStyle/>
          <a:p>
            <a:pPr>
              <a:buFont typeface="Symbol" pitchFamily="18" charset="2"/>
              <a:buChar char="¨"/>
            </a:pPr>
            <a:r>
              <a:rPr lang="en-US" altLang="en-US" sz="2800" dirty="0"/>
              <a:t>Specimens to MTN LC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Plasma </a:t>
            </a:r>
            <a:r>
              <a:rPr lang="en-US" altLang="en-US" sz="2400" dirty="0"/>
              <a:t>archive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Used vaginal rings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Vaginal </a:t>
            </a:r>
            <a:r>
              <a:rPr lang="en-US" altLang="en-US" sz="2400" dirty="0"/>
              <a:t>smears (Will notify when to discard </a:t>
            </a:r>
            <a:r>
              <a:rPr lang="en-US" altLang="en-US" sz="2400" dirty="0" smtClean="0"/>
              <a:t> duplicate smears or </a:t>
            </a:r>
            <a:r>
              <a:rPr lang="en-US" altLang="en-US" sz="2400" dirty="0"/>
              <a:t>ship to LC)</a:t>
            </a:r>
          </a:p>
          <a:p>
            <a:pPr>
              <a:buFont typeface="Symbol" pitchFamily="18" charset="2"/>
              <a:buChar char="¨"/>
            </a:pPr>
            <a:r>
              <a:rPr lang="en-US" altLang="en-US" sz="2800" dirty="0"/>
              <a:t>Specimens to MTN LC </a:t>
            </a:r>
            <a:r>
              <a:rPr lang="en-US" altLang="en-US" sz="2800" dirty="0" smtClean="0"/>
              <a:t>CAVP</a:t>
            </a:r>
            <a:endParaRPr lang="en-US" alt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Plasma for PK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Vaginal swabs for </a:t>
            </a:r>
            <a:r>
              <a:rPr lang="en-US" altLang="en-US" sz="2400" dirty="0" smtClean="0"/>
              <a:t>PK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Cervical biopsy for PK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Supplies Provided by MTN 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768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smtClean="0"/>
              <a:t>Sterile polyester-tipped swabs	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vaginal </a:t>
            </a:r>
            <a:r>
              <a:rPr lang="en-US" altLang="en-US" sz="3600" dirty="0"/>
              <a:t>smear, swab for PK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smtClean="0"/>
              <a:t>Slides </a:t>
            </a:r>
            <a:r>
              <a:rPr lang="en-US" altLang="en-US" sz="4000" dirty="0"/>
              <a:t>with frosted </a:t>
            </a:r>
            <a:r>
              <a:rPr lang="en-US" altLang="en-US" sz="4000" dirty="0" smtClean="0"/>
              <a:t>ends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vaginal smear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smtClean="0"/>
              <a:t>Slide storage boxes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vaginal smear</a:t>
            </a:r>
            <a:endParaRPr lang="en-US" altLang="en-US" sz="36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err="1" smtClean="0"/>
              <a:t>Cryovials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for vaginal PK </a:t>
            </a:r>
            <a:r>
              <a:rPr lang="en-US" altLang="en-US" sz="4000" dirty="0" smtClean="0"/>
              <a:t>swabs</a:t>
            </a:r>
            <a:endParaRPr lang="en-US" altLang="en-US" sz="4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4000" dirty="0" smtClean="0"/>
              <a:t>Amber </a:t>
            </a:r>
            <a:r>
              <a:rPr lang="en-US" altLang="en-US" sz="4000" dirty="0" err="1"/>
              <a:t>zippit</a:t>
            </a:r>
            <a:r>
              <a:rPr lang="en-US" altLang="en-US" sz="4000" dirty="0"/>
              <a:t> </a:t>
            </a:r>
            <a:r>
              <a:rPr lang="en-US" altLang="en-US" sz="4000" dirty="0" smtClean="0"/>
              <a:t>bag: IVR</a:t>
            </a:r>
          </a:p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81000"/>
            <a:ext cx="7137399" cy="4906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229600" cy="381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/>
              <a:t> MTN </a:t>
            </a:r>
            <a:r>
              <a:rPr lang="en-US" altLang="en-US" dirty="0"/>
              <a:t>LC: Magee-Womens Research </a:t>
            </a:r>
            <a:r>
              <a:rPr lang="en-US" altLang="en-US" dirty="0" smtClean="0"/>
              <a:t>Institute</a:t>
            </a:r>
            <a:endParaRPr lang="en-US" alt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Lorna Rabe 412-641-6041 </a:t>
            </a:r>
            <a:r>
              <a:rPr lang="en-US" altLang="en-US" sz="2400" dirty="0">
                <a:hlinkClick r:id="rId3"/>
              </a:rPr>
              <a:t>lrabe@mwri.magee.edu</a:t>
            </a:r>
            <a:endParaRPr lang="en-US" altLang="en-US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May Beamer: 412-641-6026 </a:t>
            </a:r>
            <a:r>
              <a:rPr lang="en-US" altLang="en-US" sz="2400" dirty="0">
                <a:hlinkClick r:id="rId4"/>
              </a:rPr>
              <a:t>mbeamer@mwri.magee.edu</a:t>
            </a:r>
            <a:endParaRPr lang="en-US" altLang="en-US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Wayne Hall, Ted Livant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 SSP </a:t>
            </a:r>
            <a:r>
              <a:rPr lang="en-US" dirty="0"/>
              <a:t>Section 9: Lab </a:t>
            </a:r>
            <a:r>
              <a:rPr lang="en-US" dirty="0" smtClean="0"/>
              <a:t>Considerations</a:t>
            </a:r>
          </a:p>
          <a:p>
            <a:pPr marL="74295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Most current </a:t>
            </a:r>
            <a:r>
              <a:rPr lang="en-US" altLang="en-US" dirty="0"/>
              <a:t>version</a:t>
            </a:r>
          </a:p>
          <a:p>
            <a:pPr marL="1200150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hlinkClick r:id="rId5"/>
              </a:rPr>
              <a:t>www.mtnstopshiv.org</a:t>
            </a:r>
            <a:endParaRPr lang="en-US" altLang="en-US" sz="2400" dirty="0" smtClean="0"/>
          </a:p>
          <a:p>
            <a:pPr marL="74295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Lab SSP Tables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742950" lvl="2" indent="-342900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342900" lvl="1" indent="-342900">
              <a:buFont typeface="Symbol" pitchFamily="18" charset="2"/>
              <a:buChar char="¨"/>
              <a:defRPr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6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cs typeface="Arial" panose="020B0604020202020204" pitchFamily="34" charset="0"/>
              </a:rPr>
              <a:t>Specimen Labeling </a:t>
            </a:r>
            <a:r>
              <a:rPr lang="en-US" sz="1900" dirty="0" smtClean="0"/>
              <a:t>(Section 9.2, page 9-4)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SCHARP-provided </a:t>
            </a:r>
            <a:r>
              <a:rPr lang="en-US" sz="2400" dirty="0">
                <a:cs typeface="Arial" panose="020B0604020202020204" pitchFamily="34" charset="0"/>
              </a:rPr>
              <a:t>p</a:t>
            </a:r>
            <a:r>
              <a:rPr lang="en-US" sz="2400" dirty="0" smtClean="0">
                <a:cs typeface="Arial" panose="020B0604020202020204" pitchFamily="34" charset="0"/>
              </a:rPr>
              <a:t>articipant ID (PTID) label.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Include Collection date and Visit code.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endParaRPr lang="en-US" sz="2000" dirty="0"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If </a:t>
            </a:r>
            <a:r>
              <a:rPr lang="en-US" sz="2000" dirty="0">
                <a:cs typeface="Arial" panose="020B0604020202020204" pitchFamily="34" charset="0"/>
              </a:rPr>
              <a:t>information is handwritten, use indelible ink. </a:t>
            </a:r>
            <a:endParaRPr lang="en-US" sz="1600" dirty="0" smtClean="0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LDMS labels for aliquots stored for MTN LC.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Special Circumstances </a:t>
            </a:r>
            <a:r>
              <a:rPr lang="en-US" sz="1900" dirty="0" smtClean="0"/>
              <a:t>(Section 9.3, page 9-4)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Collection of a specimen </a:t>
            </a:r>
            <a:r>
              <a:rPr lang="en-US" sz="2400" dirty="0">
                <a:cs typeface="Arial" panose="020B0604020202020204" pitchFamily="34" charset="0"/>
              </a:rPr>
              <a:t>will be </a:t>
            </a:r>
            <a:r>
              <a:rPr lang="en-US" sz="2400" dirty="0" smtClean="0">
                <a:cs typeface="Arial" panose="020B0604020202020204" pitchFamily="34" charset="0"/>
              </a:rPr>
              <a:t>repeated if </a:t>
            </a:r>
            <a:r>
              <a:rPr lang="en-US" sz="2400" dirty="0">
                <a:cs typeface="Arial" panose="020B0604020202020204" pitchFamily="34" charset="0"/>
              </a:rPr>
              <a:t>samples cannot be tested (Ex. Purple Top broke on transit to the lab).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A protocol deviation (PD) form may be required in cases when additional specimens are </a:t>
            </a:r>
            <a:r>
              <a:rPr lang="en-US" sz="2400" dirty="0" smtClean="0">
                <a:cs typeface="Arial" panose="020B0604020202020204" pitchFamily="34" charset="0"/>
              </a:rPr>
              <a:t>collected either </a:t>
            </a:r>
            <a:r>
              <a:rPr lang="en-US" sz="2400" dirty="0"/>
              <a:t>due to a laboratory or clinic error.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5800" y="6245225"/>
            <a:ext cx="381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4ADCE0-C15F-4BCE-AD09-55E4CD33FD3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r>
              <a:rPr lang="en-US" dirty="0" smtClean="0"/>
              <a:t>Specimen Management </a:t>
            </a:r>
            <a:r>
              <a:rPr lang="en-US" sz="1800" dirty="0" smtClean="0"/>
              <a:t>slide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Management </a:t>
            </a:r>
            <a:r>
              <a:rPr lang="en-US" sz="1800" dirty="0"/>
              <a:t>slide </a:t>
            </a:r>
            <a:r>
              <a:rPr lang="en-US" sz="1800" dirty="0" smtClean="0"/>
              <a:t>2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1645984"/>
            <a:ext cx="8229600" cy="478523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304800" y="1676400"/>
            <a:ext cx="8305800" cy="4724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Specimen Handling and Chain of Custody SOP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Lab Requisitions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Results from samples collected BEFORE randomization are reported on ELIGIBILITY </a:t>
            </a:r>
            <a:r>
              <a:rPr lang="en-US" altLang="en-US" dirty="0">
                <a:cs typeface="Arial" panose="020B0604020202020204" pitchFamily="34" charset="0"/>
              </a:rPr>
              <a:t>CHECKLIST.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Results from samples collected </a:t>
            </a:r>
            <a:r>
              <a:rPr lang="en-US" altLang="en-US" dirty="0" smtClean="0"/>
              <a:t>AFTER randomization are reported on a </a:t>
            </a:r>
            <a:r>
              <a:rPr lang="en-US" altLang="en-US" dirty="0" smtClean="0">
                <a:cs typeface="Arial" panose="020B0604020202020204" pitchFamily="34" charset="0"/>
              </a:rPr>
              <a:t>CRF.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lvl="1"/>
            <a:r>
              <a:rPr lang="en-US" dirty="0" smtClean="0"/>
              <a:t>Lab Checklist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Includes Laboratory </a:t>
            </a:r>
            <a:r>
              <a:rPr lang="en-US" dirty="0"/>
              <a:t>Data and Management System (LDMS</a:t>
            </a:r>
            <a:r>
              <a:rPr lang="en-US" dirty="0" smtClean="0"/>
              <a:t>) information requested by MTN LC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No separate LDMS tracking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Checklist </a:t>
            </a:r>
            <a:r>
              <a:rPr lang="en-US" sz="2800" dirty="0" smtClean="0"/>
              <a:t>(example) </a:t>
            </a:r>
            <a:endParaRPr lang="en-US" sz="28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501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LDMS  </a:t>
            </a:r>
            <a:r>
              <a:rPr lang="en-US" sz="2800" dirty="0" smtClean="0"/>
              <a:t>(Section 9.4)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64820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Samples stored for MTN LC </a:t>
            </a:r>
          </a:p>
          <a:p>
            <a:pPr lvl="1"/>
            <a:r>
              <a:rPr lang="en-US" dirty="0"/>
              <a:t>Tables 9-3 and 9-4</a:t>
            </a:r>
          </a:p>
          <a:p>
            <a:r>
              <a:rPr lang="en-US" sz="2800" dirty="0" smtClean="0"/>
              <a:t>Lab Checklist must include:</a:t>
            </a:r>
          </a:p>
          <a:p>
            <a:pPr lvl="1"/>
            <a:r>
              <a:rPr lang="en-US" dirty="0" smtClean="0"/>
              <a:t>Collection times for PK samples, plasma archive</a:t>
            </a:r>
          </a:p>
          <a:p>
            <a:pPr lvl="1"/>
            <a:r>
              <a:rPr lang="en-US" dirty="0" smtClean="0"/>
              <a:t>Pre </a:t>
            </a:r>
            <a:r>
              <a:rPr lang="en-US" dirty="0"/>
              <a:t>and post weights </a:t>
            </a:r>
            <a:r>
              <a:rPr lang="en-US" dirty="0" smtClean="0"/>
              <a:t> </a:t>
            </a:r>
          </a:p>
          <a:p>
            <a:pPr lvl="2">
              <a:spcBef>
                <a:spcPts val="0"/>
              </a:spcBef>
            </a:pPr>
            <a:r>
              <a:rPr lang="en-US" dirty="0"/>
              <a:t>Make sure post weight is larger</a:t>
            </a:r>
          </a:p>
          <a:p>
            <a:pPr lvl="1"/>
            <a:r>
              <a:rPr lang="en-US" dirty="0"/>
              <a:t>Net Weight for PK VAG or PK CX biopsy 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The average weight </a:t>
            </a:r>
            <a:r>
              <a:rPr lang="en-US" dirty="0" smtClean="0"/>
              <a:t>for </a:t>
            </a:r>
            <a:r>
              <a:rPr lang="en-US" dirty="0" err="1" smtClean="0"/>
              <a:t>vag</a:t>
            </a:r>
            <a:r>
              <a:rPr lang="en-US" dirty="0" smtClean="0"/>
              <a:t> PK is </a:t>
            </a:r>
            <a:r>
              <a:rPr lang="en-US" dirty="0"/>
              <a:t>~81 </a:t>
            </a:r>
            <a:r>
              <a:rPr lang="en-US" dirty="0" err="1" smtClean="0"/>
              <a:t>mG</a:t>
            </a:r>
            <a:r>
              <a:rPr lang="en-US" dirty="0" smtClean="0"/>
              <a:t> (65-115 </a:t>
            </a:r>
            <a:r>
              <a:rPr lang="en-US" dirty="0" err="1" smtClean="0"/>
              <a:t>mG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Freeze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Specimens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Specimen collection (9.5.1)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hCG</a:t>
            </a:r>
            <a:r>
              <a:rPr lang="en-US" dirty="0" smtClean="0"/>
              <a:t> </a:t>
            </a:r>
            <a:r>
              <a:rPr lang="en-US" sz="2000" dirty="0" smtClean="0"/>
              <a:t>(Section 9.5.2)</a:t>
            </a:r>
          </a:p>
          <a:p>
            <a:pPr lvl="1"/>
            <a:r>
              <a:rPr lang="en-US" sz="2400" dirty="0" smtClean="0"/>
              <a:t>Beckman Coulter ICON 25</a:t>
            </a:r>
          </a:p>
          <a:p>
            <a:pPr lvl="1"/>
            <a:r>
              <a:rPr lang="en-US" sz="1800" dirty="0" smtClean="0"/>
              <a:t>Required at Screening and </a:t>
            </a:r>
            <a:r>
              <a:rPr lang="en-US" sz="1800" dirty="0" smtClean="0"/>
              <a:t>Enrollment: </a:t>
            </a:r>
            <a:r>
              <a:rPr lang="en-US" sz="1400" i="1" dirty="0" smtClean="0"/>
              <a:t>Eligibility </a:t>
            </a:r>
            <a:r>
              <a:rPr lang="en-US" sz="1400" i="1" dirty="0"/>
              <a:t>Checklist</a:t>
            </a:r>
          </a:p>
          <a:p>
            <a:pPr lvl="1"/>
            <a:r>
              <a:rPr lang="en-US" sz="1800" dirty="0" smtClean="0"/>
              <a:t>Required at Day 14 and Day </a:t>
            </a:r>
            <a:r>
              <a:rPr lang="en-US" sz="1800" dirty="0" smtClean="0"/>
              <a:t>28: </a:t>
            </a:r>
            <a:r>
              <a:rPr lang="en-US" sz="1400" i="1" dirty="0" smtClean="0">
                <a:effectLst/>
              </a:rPr>
              <a:t>Follow </a:t>
            </a:r>
            <a:r>
              <a:rPr lang="en-US" sz="1400" i="1" dirty="0">
                <a:effectLst/>
              </a:rPr>
              <a:t>Up Visit Summary CRF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Dipstick urinalysis </a:t>
            </a:r>
            <a:r>
              <a:rPr lang="en-US" sz="2000" dirty="0" smtClean="0"/>
              <a:t>(Sections 9.5.3, 9.5.4)</a:t>
            </a:r>
          </a:p>
          <a:p>
            <a:pPr lvl="1"/>
            <a:r>
              <a:rPr lang="en-US" sz="2400" dirty="0" smtClean="0"/>
              <a:t>Roche </a:t>
            </a:r>
            <a:r>
              <a:rPr lang="en-US" sz="2400" dirty="0" err="1"/>
              <a:t>Chemstrip</a:t>
            </a:r>
            <a:r>
              <a:rPr lang="en-US" sz="2400" dirty="0"/>
              <a:t> 5OB test strips </a:t>
            </a:r>
            <a:endParaRPr lang="en-US" sz="2400" dirty="0" smtClean="0"/>
          </a:p>
          <a:p>
            <a:pPr lvl="1"/>
            <a:r>
              <a:rPr lang="en-US" sz="1800" dirty="0" smtClean="0"/>
              <a:t>Required glucose and protein at Screening and Day 28</a:t>
            </a:r>
          </a:p>
          <a:p>
            <a:pPr lvl="1"/>
            <a:r>
              <a:rPr lang="en-US" sz="1800" dirty="0"/>
              <a:t>If clinically indicated, leukocytes and nitrites</a:t>
            </a:r>
          </a:p>
          <a:p>
            <a:pPr lvl="2"/>
            <a:r>
              <a:rPr lang="en-US" sz="1800" dirty="0"/>
              <a:t>Urine culture, proceed per local standard of care</a:t>
            </a:r>
          </a:p>
          <a:p>
            <a:pPr lvl="1"/>
            <a:r>
              <a:rPr lang="en-US" sz="1800" i="1" dirty="0" smtClean="0">
                <a:effectLst/>
              </a:rPr>
              <a:t>Safety </a:t>
            </a:r>
            <a:r>
              <a:rPr lang="en-US" sz="1800" i="1" dirty="0">
                <a:effectLst/>
              </a:rPr>
              <a:t>Laboratory Results </a:t>
            </a:r>
            <a:r>
              <a:rPr lang="en-US" sz="1800" i="1" dirty="0" smtClean="0"/>
              <a:t>CRF</a:t>
            </a:r>
            <a:endParaRPr lang="en-US" sz="1800" i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F04C539-1F92-429D-9E30-4B437025C7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Specimens </a:t>
            </a:r>
            <a:r>
              <a:rPr lang="en-US" sz="2200" dirty="0" smtClean="0"/>
              <a:t>slide 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 local lab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191000"/>
          </a:xfrm>
        </p:spPr>
        <p:txBody>
          <a:bodyPr/>
          <a:lstStyle/>
          <a:p>
            <a:r>
              <a:rPr lang="en-US" sz="2400" dirty="0"/>
              <a:t>Hepatitis B Surface Antigen (Section 9.6.5)</a:t>
            </a:r>
          </a:p>
          <a:p>
            <a:pPr lvl="1"/>
            <a:r>
              <a:rPr lang="en-US" sz="2000" dirty="0"/>
              <a:t>Required only at </a:t>
            </a:r>
            <a:r>
              <a:rPr lang="en-US" sz="2000" dirty="0" smtClean="0"/>
              <a:t>Screening: </a:t>
            </a:r>
            <a:r>
              <a:rPr lang="en-US" sz="2000" dirty="0"/>
              <a:t>Eligibility Checklist</a:t>
            </a:r>
          </a:p>
          <a:p>
            <a:r>
              <a:rPr lang="en-US" sz="2400" dirty="0"/>
              <a:t>Hepatitis C Antibody (Section 9.6.5)</a:t>
            </a:r>
          </a:p>
          <a:p>
            <a:pPr lvl="1"/>
            <a:r>
              <a:rPr lang="en-US" sz="2000" dirty="0"/>
              <a:t>Required only at </a:t>
            </a:r>
            <a:r>
              <a:rPr lang="en-US" sz="2000" dirty="0" smtClean="0"/>
              <a:t>Screening: </a:t>
            </a:r>
            <a:r>
              <a:rPr lang="en-US" sz="2000" dirty="0"/>
              <a:t>Eligibility Checklist</a:t>
            </a:r>
          </a:p>
          <a:p>
            <a:r>
              <a:rPr lang="en-US" sz="2400" dirty="0"/>
              <a:t>Coagulation, INR (Section 9.6.2)</a:t>
            </a:r>
          </a:p>
          <a:p>
            <a:pPr lvl="1"/>
            <a:r>
              <a:rPr lang="en-US" sz="2000" dirty="0"/>
              <a:t>Required only at </a:t>
            </a:r>
            <a:r>
              <a:rPr lang="en-US" sz="2000" dirty="0" smtClean="0"/>
              <a:t>Screening: </a:t>
            </a:r>
            <a:r>
              <a:rPr lang="en-US" sz="2000" dirty="0"/>
              <a:t>Eligibility Checklist</a:t>
            </a:r>
          </a:p>
          <a:p>
            <a:r>
              <a:rPr lang="en-US" sz="2400" dirty="0"/>
              <a:t>Complete Blood Count with Differential and Platelets (Section 9.6.2)</a:t>
            </a:r>
          </a:p>
          <a:p>
            <a:pPr lvl="1"/>
            <a:r>
              <a:rPr lang="en-US" sz="2000" dirty="0"/>
              <a:t>Required at Screening and </a:t>
            </a:r>
            <a:r>
              <a:rPr lang="en-US" sz="2000" dirty="0" smtClean="0"/>
              <a:t>Enrollment: </a:t>
            </a:r>
            <a:r>
              <a:rPr lang="en-US" sz="2000" dirty="0"/>
              <a:t>Eligibility Checklist</a:t>
            </a:r>
          </a:p>
          <a:p>
            <a:pPr lvl="1"/>
            <a:r>
              <a:rPr lang="en-US" sz="2000" dirty="0"/>
              <a:t>Required at Day </a:t>
            </a:r>
            <a:r>
              <a:rPr lang="en-US" sz="2000" dirty="0" smtClean="0"/>
              <a:t>28 </a:t>
            </a:r>
            <a:r>
              <a:rPr lang="en-US" sz="2000" dirty="0"/>
              <a:t>and if indicated at Day 35: </a:t>
            </a:r>
            <a:r>
              <a:rPr lang="en-US" sz="2000" dirty="0" smtClean="0"/>
              <a:t>Safety </a:t>
            </a:r>
            <a:r>
              <a:rPr lang="en-US" sz="2000" dirty="0"/>
              <a:t>Laboratory Results CRF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F04C539-1F92-429D-9E30-4B437025C7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N 023 Lab Training_2014MAR27_M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EA0D9D02F5D2448E43E828B9ADF8F1" ma:contentTypeVersion="" ma:contentTypeDescription="Create a new document." ma:contentTypeScope="" ma:versionID="5a934086554f51505b018c2be7f8bf76">
  <xsd:schema xmlns:xsd="http://www.w3.org/2001/XMLSchema" xmlns:xs="http://www.w3.org/2001/XMLSchema" xmlns:p="http://schemas.microsoft.com/office/2006/metadata/properties" xmlns:ns2="ef89b625-aa05-45b0-87db-906fc028dbaa" xmlns:ns3="aa032575-9ce6-428b-8cef-8f81022fcf1e" xmlns:ns4="c3733441-67ed-4aa1-9206-79864f23f418" xmlns:ns5="0cdb9d7b-3bdb-4b1c-be50-7737cb6ee7a2" targetNamespace="http://schemas.microsoft.com/office/2006/metadata/properties" ma:root="true" ma:fieldsID="b845d84993c8f7803911e8d05c575a68" ns2:_="" ns3:_="" ns4:_="" ns5:_="">
    <xsd:import namespace="ef89b625-aa05-45b0-87db-906fc028dbaa"/>
    <xsd:import namespace="aa032575-9ce6-428b-8cef-8f81022fcf1e"/>
    <xsd:import namespace="c3733441-67ed-4aa1-9206-79864f23f418"/>
    <xsd:import namespace="0cdb9d7b-3bdb-4b1c-be50-7737cb6ee7a2"/>
    <xsd:element name="properties">
      <xsd:complexType>
        <xsd:sequence>
          <xsd:element name="documentManagement">
            <xsd:complexType>
              <xsd:all>
                <xsd:element ref="ns2:Training"/>
                <xsd:element ref="ns2:DocType" minOccurs="0"/>
                <xsd:element ref="ns2:Day" minOccurs="0"/>
                <xsd:element ref="ns2:Status" minOccurs="0"/>
                <xsd:element ref="ns3:SharedWithUsers" minOccurs="0"/>
                <xsd:element ref="ns4:SharingHintHash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b625-aa05-45b0-87db-906fc028dbaa" elementFormDefault="qualified">
    <xsd:import namespace="http://schemas.microsoft.com/office/2006/documentManagement/types"/>
    <xsd:import namespace="http://schemas.microsoft.com/office/infopath/2007/PartnerControls"/>
    <xsd:element name="Training" ma:index="8" ma:displayName="Training" ma:format="Dropdown" ma:internalName="Training">
      <xsd:simpleType>
        <xsd:restriction base="dms:Choice">
          <xsd:enumeration value="Refresher"/>
          <xsd:enumeration value="Study Specific"/>
          <xsd:enumeration value="Other"/>
        </xsd:restriction>
      </xsd:simpleType>
    </xsd:element>
    <xsd:element name="DocType" ma:index="9" nillable="true" ma:displayName="DocType" ma:format="Dropdown" ma:internalName="DocType">
      <xsd:simpleType>
        <xsd:restriction base="dms:Choice">
          <xsd:enumeration value="Agenda"/>
          <xsd:enumeration value="Attendee List"/>
          <xsd:enumeration value="Evaluations"/>
          <xsd:enumeration value="Presentations"/>
          <xsd:enumeration value="Logistics"/>
          <xsd:enumeration value="Handouts"/>
          <xsd:enumeration value="Report"/>
          <xsd:enumeration value="Other"/>
        </xsd:restriction>
      </xsd:simpleType>
    </xsd:element>
    <xsd:element name="Day" ma:index="10" nillable="true" ma:displayName="Day" ma:description="For multi-day trainings (optional)" ma:internalName="Day">
      <xsd:simpleType>
        <xsd:restriction base="dms:Text">
          <xsd:maxLength value="255"/>
        </xsd:restriction>
      </xsd:simpleType>
    </xsd:element>
    <xsd:element name="Status" ma:index="11" nillable="true" ma:displayName="Status" ma:list="{e2cd79eb-b003-4bd1-8c3e-a86b5cdd2e28}" ma:internalName="Status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2575-9ce6-428b-8cef-8f81022fcf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33441-67ed-4aa1-9206-79864f23f418" elementFormDefault="qualified">
    <xsd:import namespace="http://schemas.microsoft.com/office/2006/documentManagement/types"/>
    <xsd:import namespace="http://schemas.microsoft.com/office/infopath/2007/PartnerControls"/>
    <xsd:element name="SharingHintHash" ma:index="13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ef89b625-aa05-45b0-87db-906fc028dbaa">Presentations</DocType>
    <Status xmlns="ef89b625-aa05-45b0-87db-906fc028dbaa">2</Status>
    <Day xmlns="ef89b625-aa05-45b0-87db-906fc028dbaa">Day 1</Day>
    <Training xmlns="ef89b625-aa05-45b0-87db-906fc028dbaa">Study Specific</Training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89681B-051E-4174-946A-D43D3167B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89b625-aa05-45b0-87db-906fc028dbaa"/>
    <ds:schemaRef ds:uri="aa032575-9ce6-428b-8cef-8f81022fcf1e"/>
    <ds:schemaRef ds:uri="c3733441-67ed-4aa1-9206-79864f23f418"/>
    <ds:schemaRef ds:uri="0cdb9d7b-3bdb-4b1c-be50-7737cb6ee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0C7952-B97A-4E9A-AD01-0B3D09DB114B}">
  <ds:schemaRefs>
    <ds:schemaRef ds:uri="http://purl.org/dc/dcmitype/"/>
    <ds:schemaRef ds:uri="0cdb9d7b-3bdb-4b1c-be50-7737cb6ee7a2"/>
    <ds:schemaRef ds:uri="http://purl.org/dc/terms/"/>
    <ds:schemaRef ds:uri="http://www.w3.org/XML/1998/namespace"/>
    <ds:schemaRef ds:uri="ef89b625-aa05-45b0-87db-906fc028dbaa"/>
    <ds:schemaRef ds:uri="c3733441-67ed-4aa1-9206-79864f23f41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a032575-9ce6-428b-8cef-8f81022fcf1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420DE99-6DCD-4DD1-A23C-7155E1E87C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20840</TotalTime>
  <Words>1775</Words>
  <Application>Microsoft Office PowerPoint</Application>
  <PresentationFormat>On-screen Show (4:3)</PresentationFormat>
  <Paragraphs>302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MTN 023 Lab Training_2014MAR27_MB</vt:lpstr>
      <vt:lpstr>1_Office Theme</vt:lpstr>
      <vt:lpstr>MTN-028  Laboratory Training </vt:lpstr>
      <vt:lpstr>Objectives</vt:lpstr>
      <vt:lpstr>Resources</vt:lpstr>
      <vt:lpstr>PowerPoint Presentation</vt:lpstr>
      <vt:lpstr>Specimen Management slide 2</vt:lpstr>
      <vt:lpstr>Lab Checklist (example) </vt:lpstr>
      <vt:lpstr>LDMS  (Section 9.4)</vt:lpstr>
      <vt:lpstr>Urine Specimens</vt:lpstr>
      <vt:lpstr>Blood Specimens slide 1  per local lab requirements</vt:lpstr>
      <vt:lpstr>Blood Specimens slide 2 per local lab requirements</vt:lpstr>
      <vt:lpstr>HIV  Algorithm</vt:lpstr>
      <vt:lpstr>Blood Specimens, Stored for MTN LC</vt:lpstr>
      <vt:lpstr>Pelvic Exam Checklist slide 1 Vaginal Specimens</vt:lpstr>
      <vt:lpstr>Amsel’s Criteria</vt:lpstr>
      <vt:lpstr>Pelvic Exam Checklist, slide 2 Vaginal Specimens</vt:lpstr>
      <vt:lpstr>Vaginal Swab for PK (Section 9.7.5)</vt:lpstr>
      <vt:lpstr>ENR Specimen Flow Chart</vt:lpstr>
      <vt:lpstr>Vaginal Swab for PK (Section 9.7.5)</vt:lpstr>
      <vt:lpstr>Self-Collected Swab for PK</vt:lpstr>
      <vt:lpstr>Intravaginal Ring Storage (Section 9.7.6)</vt:lpstr>
      <vt:lpstr>Pelvic Exam Checklist Cervical Specimens (Section 9.8)</vt:lpstr>
      <vt:lpstr>Shipping instructions, batched for end of study</vt:lpstr>
      <vt:lpstr>Supplies Provided by MTN LC</vt:lpstr>
      <vt:lpstr>Questions?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MTN-028 Laboratory Considerations</dc:title>
  <dc:creator>Wayne Hall</dc:creator>
  <cp:lastModifiedBy>Beamer, May A</cp:lastModifiedBy>
  <cp:revision>576</cp:revision>
  <cp:lastPrinted>2015-05-11T20:06:05Z</cp:lastPrinted>
  <dcterms:created xsi:type="dcterms:W3CDTF">2011-07-28T16:58:43Z</dcterms:created>
  <dcterms:modified xsi:type="dcterms:W3CDTF">2015-06-04T19:01:00Z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0x010100D2EA0D9D02F5D2448E43E828B9ADF8F1</vt:lpwstr>
  </property>
  <property fmtid="{D5CDD505-2E9C-101B-9397-08002B2CF9AE}" pid="4" name="_AdHocReviewCycleID">
    <vt:i4>-1391526485</vt:i4>
  </property>
  <property fmtid="{D5CDD505-2E9C-101B-9397-08002B2CF9AE}" pid="5" name="_EmailSubject">
    <vt:lpwstr>MTN-028 Training Materials for Posting - Day 1 (3 of 3)</vt:lpwstr>
  </property>
  <property fmtid="{D5CDD505-2E9C-101B-9397-08002B2CF9AE}" pid="6" name="_AuthorEmail">
    <vt:lpwstr>KGomez@fhi360.org</vt:lpwstr>
  </property>
  <property fmtid="{D5CDD505-2E9C-101B-9397-08002B2CF9AE}" pid="7" name="_AuthorEmailDisplayName">
    <vt:lpwstr>Kailazarid Gomez Feliciano</vt:lpwstr>
  </property>
</Properties>
</file>